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6" r:id="rId10"/>
    <p:sldId id="263" r:id="rId11"/>
    <p:sldId id="267" r:id="rId12"/>
    <p:sldId id="264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8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577A-B821-2E49-8C6A-929E9E87E881}" type="datetimeFigureOut">
              <a:rPr lang="en-US" smtClean="0"/>
              <a:pPr/>
              <a:t>3/27/12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F0CDA-B385-7446-8A83-12C236754C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GB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577A-B821-2E49-8C6A-929E9E87E881}" type="datetimeFigureOut">
              <a:rPr lang="en-US" smtClean="0"/>
              <a:pPr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F0CDA-B385-7446-8A83-12C236754C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577A-B821-2E49-8C6A-929E9E87E881}" type="datetimeFigureOut">
              <a:rPr lang="en-US" smtClean="0"/>
              <a:pPr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F0CDA-B385-7446-8A83-12C236754C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577A-B821-2E49-8C6A-929E9E87E881}" type="datetimeFigureOut">
              <a:rPr lang="en-US" smtClean="0"/>
              <a:pPr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F0CDA-B385-7446-8A83-12C236754C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577A-B821-2E49-8C6A-929E9E87E881}" type="datetimeFigureOut">
              <a:rPr lang="en-US" smtClean="0"/>
              <a:pPr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75F0CDA-B385-7446-8A83-12C236754C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577A-B821-2E49-8C6A-929E9E87E881}" type="datetimeFigureOut">
              <a:rPr lang="en-US" smtClean="0"/>
              <a:pPr/>
              <a:t>3/27/12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F0CDA-B385-7446-8A83-12C236754C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577A-B821-2E49-8C6A-929E9E87E881}" type="datetimeFigureOut">
              <a:rPr lang="en-US" smtClean="0"/>
              <a:pPr/>
              <a:t>3/27/12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F0CDA-B385-7446-8A83-12C236754C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577A-B821-2E49-8C6A-929E9E87E881}" type="datetimeFigureOut">
              <a:rPr lang="en-US" smtClean="0"/>
              <a:pPr/>
              <a:t>3/27/12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F0CDA-B385-7446-8A83-12C236754C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577A-B821-2E49-8C6A-929E9E87E881}" type="datetimeFigureOut">
              <a:rPr lang="en-US" smtClean="0"/>
              <a:pPr/>
              <a:t>3/27/12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F0CDA-B385-7446-8A83-12C236754C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577A-B821-2E49-8C6A-929E9E87E881}" type="datetimeFigureOut">
              <a:rPr lang="en-US" smtClean="0"/>
              <a:pPr/>
              <a:t>3/27/12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F0CDA-B385-7446-8A83-12C236754C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GB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577A-B821-2E49-8C6A-929E9E87E881}" type="datetimeFigureOut">
              <a:rPr lang="en-US" smtClean="0"/>
              <a:pPr/>
              <a:t>3/27/12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F0CDA-B385-7446-8A83-12C236754C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smtClean="0"/>
              <a:t>Click to edit Master text styles</a:t>
            </a:r>
          </a:p>
          <a:p>
            <a:pPr lvl="1" eaLnBrk="1" latinLnBrk="0" hangingPunct="1"/>
            <a:r>
              <a:rPr kumimoji="0" lang="en-GB" smtClean="0"/>
              <a:t>Second level</a:t>
            </a:r>
          </a:p>
          <a:p>
            <a:pPr lvl="2" eaLnBrk="1" latinLnBrk="0" hangingPunct="1"/>
            <a:r>
              <a:rPr kumimoji="0" lang="en-GB" smtClean="0"/>
              <a:t>Third level</a:t>
            </a:r>
          </a:p>
          <a:p>
            <a:pPr lvl="3" eaLnBrk="1" latinLnBrk="0" hangingPunct="1"/>
            <a:r>
              <a:rPr kumimoji="0" lang="en-GB" smtClean="0"/>
              <a:t>Fourth level</a:t>
            </a:r>
          </a:p>
          <a:p>
            <a:pPr lvl="4" eaLnBrk="1" latinLnBrk="0" hangingPunct="1"/>
            <a:r>
              <a:rPr kumimoji="0" lang="en-GB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C02577A-B821-2E49-8C6A-929E9E87E881}" type="datetimeFigureOut">
              <a:rPr lang="en-US" smtClean="0"/>
              <a:pPr/>
              <a:t>3/27/12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75F0CDA-B385-7446-8A83-12C236754C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《</a:t>
            </a:r>
            <a:r>
              <a:rPr lang="zh-CN" altLang="en-US" dirty="0" smtClean="0"/>
              <a:t>雷雨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第三幕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97256"/>
            <a:ext cx="8229600" cy="3512103"/>
          </a:xfrm>
        </p:spPr>
        <p:txBody>
          <a:bodyPr/>
          <a:lstStyle/>
          <a:p>
            <a:r>
              <a:rPr lang="zh-CN" altLang="en-US" dirty="0" smtClean="0"/>
              <a:t>鲁贵在这幕中只说了一两句话，随机下场，是不必要的吗？如何理解曹禺设置这一出场的用意？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866" y="274638"/>
            <a:ext cx="6362700" cy="223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z="3111" dirty="0" smtClean="0"/>
              <a:t>鲁贵在这幕中只说了一两句话，随机下场，是不必要的吗？如何理解曹禺设置这一出场的用意？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 numCol="2"/>
          <a:lstStyle/>
          <a:p>
            <a:r>
              <a:rPr lang="zh-CN" altLang="en-US" dirty="0" smtClean="0"/>
              <a:t>观众和读者更多的同情在鲁妈一边</a:t>
            </a:r>
            <a:endParaRPr lang="en-GB" altLang="zh-CN" dirty="0" smtClean="0"/>
          </a:p>
          <a:p>
            <a:r>
              <a:rPr lang="zh-CN" altLang="en-US" dirty="0" smtClean="0"/>
              <a:t>人生观念凝固</a:t>
            </a:r>
            <a:endParaRPr lang="en-GB" altLang="zh-CN" dirty="0" smtClean="0"/>
          </a:p>
          <a:p>
            <a:endParaRPr lang="en-GB" dirty="0" smtClean="0"/>
          </a:p>
          <a:p>
            <a:r>
              <a:rPr lang="zh-CN" altLang="en-US" dirty="0" smtClean="0"/>
              <a:t>鲁贵</a:t>
            </a:r>
            <a:endParaRPr lang="en-GB" altLang="zh-CN" dirty="0" smtClean="0"/>
          </a:p>
          <a:p>
            <a:r>
              <a:rPr lang="zh-CN" altLang="en-US" dirty="0" smtClean="0"/>
              <a:t>传达另一种人生观念</a:t>
            </a:r>
            <a:endParaRPr lang="en-GB" altLang="zh-CN" dirty="0" smtClean="0"/>
          </a:p>
          <a:p>
            <a:r>
              <a:rPr lang="zh-CN" altLang="en-US" dirty="0" smtClean="0"/>
              <a:t>享乐主义色彩</a:t>
            </a:r>
            <a:endParaRPr lang="en-GB" altLang="zh-CN" dirty="0" smtClean="0"/>
          </a:p>
          <a:p>
            <a:r>
              <a:rPr lang="zh-CN" altLang="en-US" dirty="0" smtClean="0"/>
              <a:t>小市民的猥亵、庸俗色调</a:t>
            </a:r>
            <a:endParaRPr lang="en-GB" altLang="zh-CN" dirty="0" smtClean="0"/>
          </a:p>
          <a:p>
            <a:r>
              <a:rPr lang="zh-CN" altLang="en-US" dirty="0" smtClean="0"/>
              <a:t>片面的真理性</a:t>
            </a:r>
            <a:endParaRPr lang="en-GB" altLang="zh-CN" dirty="0" smtClean="0"/>
          </a:p>
          <a:p>
            <a:endParaRPr lang="en-GB" altLang="zh-CN" dirty="0" smtClean="0"/>
          </a:p>
          <a:p>
            <a:r>
              <a:rPr lang="zh-CN" altLang="en-US" dirty="0" smtClean="0"/>
              <a:t>曹禺：</a:t>
            </a:r>
            <a:endParaRPr lang="en-GB" altLang="zh-CN" dirty="0" smtClean="0"/>
          </a:p>
          <a:p>
            <a:r>
              <a:rPr lang="zh-CN" altLang="en-US" dirty="0" smtClean="0"/>
              <a:t>开出了理解鲁贵的道路</a:t>
            </a:r>
            <a:endParaRPr lang="en-GB" altLang="zh-CN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zh-CN" altLang="en-US" dirty="0" smtClean="0"/>
              <a:t>试通过矛盾冲突来分析整个第三幕的戏剧节奏？</a:t>
            </a:r>
            <a:endParaRPr lang="en-GB" altLang="zh-CN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4889" y="263349"/>
            <a:ext cx="5194299" cy="23085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z="3111" dirty="0" smtClean="0"/>
              <a:t>试通过矛盾冲突来分析整个第三幕的戏剧节奏？</a:t>
            </a:r>
            <a:r>
              <a:rPr lang="en-GB" altLang="zh-CN" dirty="0" smtClean="0"/>
              <a:t/>
            </a:r>
            <a:br>
              <a:rPr lang="en-GB" altLang="zh-CN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71222"/>
            <a:ext cx="9144000" cy="5686778"/>
          </a:xfrm>
        </p:spPr>
        <p:txBody>
          <a:bodyPr numCol="2"/>
          <a:lstStyle/>
          <a:p>
            <a:r>
              <a:rPr lang="zh-CN" altLang="en-US" dirty="0" smtClean="0"/>
              <a:t>开场：</a:t>
            </a:r>
            <a:endParaRPr lang="en-GB" altLang="zh-CN" dirty="0" smtClean="0"/>
          </a:p>
          <a:p>
            <a:r>
              <a:rPr lang="zh-CN" altLang="en-US" dirty="0" smtClean="0"/>
              <a:t>矛盾冲突</a:t>
            </a:r>
            <a:endParaRPr lang="en-GB" altLang="zh-CN" dirty="0" smtClean="0"/>
          </a:p>
          <a:p>
            <a:r>
              <a:rPr lang="zh-CN" altLang="en-US" dirty="0" smtClean="0"/>
              <a:t>鲁贵和鲁大海之间</a:t>
            </a:r>
            <a:endParaRPr lang="en-GB" altLang="zh-CN" dirty="0" smtClean="0"/>
          </a:p>
          <a:p>
            <a:r>
              <a:rPr lang="zh-CN" altLang="en-US" dirty="0" smtClean="0"/>
              <a:t>沉闷、压抑、喜剧</a:t>
            </a:r>
            <a:endParaRPr lang="en-GB" altLang="zh-CN" dirty="0" smtClean="0"/>
          </a:p>
          <a:p>
            <a:r>
              <a:rPr lang="zh-CN" altLang="en-US" dirty="0" smtClean="0"/>
              <a:t>周冲出场：</a:t>
            </a:r>
            <a:endParaRPr lang="en-GB" altLang="zh-CN" dirty="0" smtClean="0"/>
          </a:p>
          <a:p>
            <a:r>
              <a:rPr lang="zh-CN" altLang="en-US" dirty="0" smtClean="0"/>
              <a:t>鲁贵、四凤、周冲之间</a:t>
            </a:r>
            <a:endParaRPr lang="en-GB" altLang="zh-CN" dirty="0" smtClean="0"/>
          </a:p>
          <a:p>
            <a:r>
              <a:rPr lang="zh-CN" altLang="en-US" dirty="0" smtClean="0"/>
              <a:t>热烈但不紧张</a:t>
            </a:r>
            <a:endParaRPr lang="en-GB" altLang="zh-CN" dirty="0" smtClean="0"/>
          </a:p>
          <a:p>
            <a:r>
              <a:rPr lang="zh-CN" altLang="en-US" dirty="0" smtClean="0"/>
              <a:t>鲁妈和四凤之间：</a:t>
            </a:r>
            <a:endParaRPr lang="en-GB" altLang="zh-CN" dirty="0" smtClean="0"/>
          </a:p>
          <a:p>
            <a:r>
              <a:rPr lang="zh-CN" altLang="en-US" dirty="0" smtClean="0"/>
              <a:t>内在紧张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其他的舞台语言：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雷声、雨声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冥冥的力量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渺小</a:t>
            </a:r>
            <a:r>
              <a:rPr lang="en-US" altLang="zh-CN" dirty="0" smtClean="0"/>
              <a:t> </a:t>
            </a:r>
            <a:r>
              <a:rPr lang="zh-CN" altLang="en-US" dirty="0" smtClean="0"/>
              <a:t>末日的审判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zh-CN" altLang="en-US" sz="2600" dirty="0" smtClean="0"/>
              <a:t>周萍的自私在这场戏中的表现</a:t>
            </a:r>
            <a:endParaRPr lang="en-US" altLang="zh-CN" sz="2600" dirty="0" smtClean="0"/>
          </a:p>
          <a:p>
            <a:pPr>
              <a:buNone/>
            </a:pPr>
            <a:endParaRPr lang="en-US" altLang="zh-CN" sz="2600" dirty="0" smtClean="0"/>
          </a:p>
          <a:p>
            <a:pPr>
              <a:buNone/>
            </a:pPr>
            <a:r>
              <a:rPr lang="zh-CN" altLang="en-US" sz="2600" dirty="0" smtClean="0"/>
              <a:t>繁漪施行报复的种种方法</a:t>
            </a:r>
            <a:endParaRPr lang="en-GB" altLang="zh-CN" sz="2600" dirty="0" smtClean="0"/>
          </a:p>
          <a:p>
            <a:endParaRPr lang="en-GB" dirty="0" smtClean="0"/>
          </a:p>
          <a:p>
            <a:endParaRPr lang="en-GB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5936"/>
            <a:ext cx="8229600" cy="4323424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曹禺对屋外景象和屋内景象描写的作用是什么？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4638"/>
            <a:ext cx="7932369" cy="1711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曹禺</a:t>
            </a:r>
            <a:r>
              <a:rPr lang="en-US" sz="3444" dirty="0" smtClean="0"/>
              <a:t>对屋外景象和屋内景象描写的作用是什么</a:t>
            </a:r>
            <a:r>
              <a:rPr lang="en-US" dirty="0" smtClean="0"/>
              <a:t>？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32632"/>
            <a:ext cx="9144000" cy="5725368"/>
          </a:xfrm>
        </p:spPr>
        <p:txBody>
          <a:bodyPr numCol="2"/>
          <a:lstStyle/>
          <a:p>
            <a:r>
              <a:rPr lang="en-US" dirty="0" smtClean="0"/>
              <a:t>写景散文</a:t>
            </a:r>
          </a:p>
          <a:p>
            <a:r>
              <a:rPr lang="en-US" dirty="0" smtClean="0"/>
              <a:t>不是舞台布置的需要</a:t>
            </a:r>
          </a:p>
          <a:p>
            <a:r>
              <a:rPr lang="en-US" dirty="0" smtClean="0"/>
              <a:t>大环境影响小环境：</a:t>
            </a:r>
          </a:p>
          <a:p>
            <a:r>
              <a:rPr lang="en-US" dirty="0" smtClean="0"/>
              <a:t>暗示意义；</a:t>
            </a:r>
          </a:p>
          <a:p>
            <a:r>
              <a:rPr lang="en-US" dirty="0" smtClean="0"/>
              <a:t>诗意的特征</a:t>
            </a:r>
          </a:p>
          <a:p>
            <a:r>
              <a:rPr lang="en-US" dirty="0" smtClean="0"/>
              <a:t>朦胧的感受</a:t>
            </a:r>
          </a:p>
          <a:p>
            <a:r>
              <a:rPr lang="en-US" dirty="0" smtClean="0"/>
              <a:t>辽远的想像</a:t>
            </a:r>
          </a:p>
          <a:p>
            <a:r>
              <a:rPr lang="en-US" dirty="0" smtClean="0"/>
              <a:t>诗意的氛围</a:t>
            </a:r>
          </a:p>
          <a:p>
            <a:endParaRPr lang="en-US" dirty="0" smtClean="0"/>
          </a:p>
          <a:p>
            <a:r>
              <a:rPr lang="en-US" dirty="0" smtClean="0"/>
              <a:t>周公馆与杏花巷的比较：</a:t>
            </a:r>
          </a:p>
          <a:p>
            <a:r>
              <a:rPr lang="en-US" dirty="0" smtClean="0"/>
              <a:t>阴沉－公开</a:t>
            </a:r>
          </a:p>
          <a:p>
            <a:r>
              <a:rPr lang="en-US" dirty="0" smtClean="0"/>
              <a:t>屋内景象：</a:t>
            </a:r>
          </a:p>
          <a:p>
            <a:r>
              <a:rPr lang="en-US" dirty="0" smtClean="0"/>
              <a:t>象征</a:t>
            </a:r>
          </a:p>
          <a:p>
            <a:r>
              <a:rPr lang="en-US" dirty="0" smtClean="0"/>
              <a:t>一个时代</a:t>
            </a:r>
          </a:p>
          <a:p>
            <a:r>
              <a:rPr lang="en-US" dirty="0" smtClean="0"/>
              <a:t>一个阶层</a:t>
            </a:r>
          </a:p>
          <a:p>
            <a:r>
              <a:rPr lang="en-US" dirty="0" smtClean="0"/>
              <a:t>生活</a:t>
            </a:r>
          </a:p>
          <a:p>
            <a:r>
              <a:rPr lang="en-US" dirty="0" smtClean="0"/>
              <a:t>精神氛围</a:t>
            </a:r>
          </a:p>
          <a:p>
            <a:r>
              <a:rPr lang="en-US" dirty="0" smtClean="0"/>
              <a:t>戏剧？＝对话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34001"/>
            <a:ext cx="8229600" cy="271847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300" dirty="0" smtClean="0"/>
              <a:t>“每个人的心情都是烦恶的？”</a:t>
            </a:r>
          </a:p>
          <a:p>
            <a:pPr>
              <a:buNone/>
            </a:pPr>
            <a:r>
              <a:rPr lang="en-US" sz="3300" dirty="0" smtClean="0"/>
              <a:t>请说明每个人烦恶的不同原因？</a:t>
            </a:r>
            <a:endParaRPr lang="en-US" sz="33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984" y="274638"/>
            <a:ext cx="7197843" cy="22411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“每个人的心情都是烦恶的？”</a:t>
            </a:r>
            <a:br>
              <a:rPr lang="en-US" sz="4400" dirty="0" smtClean="0"/>
            </a:br>
            <a:r>
              <a:rPr lang="en-US" sz="4400" dirty="0" smtClean="0"/>
              <a:t>请说明每个人烦恶的不同原因？</a:t>
            </a:r>
            <a:br>
              <a:rPr lang="en-US" sz="44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5257801"/>
          </a:xfrm>
        </p:spPr>
        <p:txBody>
          <a:bodyPr numCol="2">
            <a:normAutofit/>
          </a:bodyPr>
          <a:lstStyle/>
          <a:p>
            <a:r>
              <a:rPr lang="zh-CN" altLang="en-US" dirty="0" smtClean="0"/>
              <a:t>鲁妈</a:t>
            </a:r>
            <a:endParaRPr lang="en-GB" altLang="zh-CN" dirty="0" smtClean="0"/>
          </a:p>
          <a:p>
            <a:r>
              <a:rPr lang="zh-CN" altLang="en-US" dirty="0" smtClean="0"/>
              <a:t>失落、悔恨</a:t>
            </a:r>
            <a:endParaRPr lang="en-GB" altLang="zh-CN" dirty="0" smtClean="0"/>
          </a:p>
          <a:p>
            <a:r>
              <a:rPr lang="zh-CN" altLang="en-US" dirty="0" smtClean="0"/>
              <a:t>揪心的痛</a:t>
            </a:r>
            <a:endParaRPr lang="en-GB" altLang="zh-CN" dirty="0" smtClean="0"/>
          </a:p>
          <a:p>
            <a:r>
              <a:rPr lang="zh-CN" altLang="en-US" dirty="0" smtClean="0"/>
              <a:t>不能说</a:t>
            </a:r>
            <a:endParaRPr lang="en-GB" altLang="zh-CN" dirty="0" smtClean="0"/>
          </a:p>
          <a:p>
            <a:endParaRPr lang="en-GB" dirty="0" smtClean="0"/>
          </a:p>
          <a:p>
            <a:pPr>
              <a:buNone/>
            </a:pPr>
            <a:r>
              <a:rPr lang="zh-CN" altLang="en-US" dirty="0" smtClean="0"/>
              <a:t>鲁大海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懊恼、沮丧</a:t>
            </a:r>
            <a:endParaRPr lang="en-GB" altLang="zh-CN" dirty="0" smtClean="0"/>
          </a:p>
          <a:p>
            <a:pPr>
              <a:buNone/>
            </a:pP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四凤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缠绕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双重煎熬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无法依靠</a:t>
            </a:r>
            <a:endParaRPr lang="en-GB" altLang="zh-CN" dirty="0" smtClean="0"/>
          </a:p>
          <a:p>
            <a:pPr>
              <a:buNone/>
            </a:pP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鲁贵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没有着落的生活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一筹莫展</a:t>
            </a:r>
            <a:endParaRPr lang="en-GB" altLang="zh-CN" dirty="0" smtClean="0"/>
          </a:p>
          <a:p>
            <a:pPr>
              <a:buNone/>
            </a:pP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这场戏的“戏”：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鲁贵与鲁大海的矛盾</a:t>
            </a:r>
            <a:endParaRPr lang="en-GB" altLang="zh-CN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4802"/>
            <a:ext cx="8229600" cy="3974558"/>
          </a:xfrm>
        </p:spPr>
        <p:txBody>
          <a:bodyPr/>
          <a:lstStyle/>
          <a:p>
            <a:r>
              <a:rPr lang="zh-CN" altLang="en-US" dirty="0" smtClean="0"/>
              <a:t>试析鲁大海与四凤之间的差异和矛盾。</a:t>
            </a:r>
            <a:endParaRPr lang="en-GB" altLang="zh-CN" dirty="0" smtClean="0"/>
          </a:p>
          <a:p>
            <a:endParaRPr lang="en-GB" altLang="zh-CN" dirty="0" smtClean="0"/>
          </a:p>
          <a:p>
            <a:r>
              <a:rPr lang="zh-CN" altLang="en-US" dirty="0" smtClean="0"/>
              <a:t>试析鲁大海与周冲之间的差异和矛盾。</a:t>
            </a:r>
            <a:endParaRPr lang="en-GB" altLang="zh-CN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4638"/>
            <a:ext cx="7225948" cy="2060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试析鲁大海与四凤之间的差异和矛盾</a:t>
            </a:r>
            <a:r>
              <a:rPr lang="zh-CN" altLang="zh-CN" dirty="0" smtClean="0"/>
              <a:t>。</a:t>
            </a:r>
            <a:r>
              <a:rPr lang="en-GB" altLang="zh-CN" dirty="0" smtClean="0"/>
              <a:t/>
            </a:r>
            <a:br>
              <a:rPr lang="en-GB" altLang="zh-CN" dirty="0" smtClean="0"/>
            </a:br>
            <a:r>
              <a:rPr lang="zh-CN" altLang="en-US" dirty="0" smtClean="0"/>
              <a:t>试析鲁大海与周冲之间的差异和矛盾。</a:t>
            </a:r>
            <a:r>
              <a:rPr lang="en-GB" altLang="zh-CN" dirty="0" smtClean="0"/>
              <a:t/>
            </a:r>
            <a:br>
              <a:rPr lang="en-GB" altLang="zh-CN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7638"/>
            <a:ext cx="9144000" cy="5440362"/>
          </a:xfrm>
        </p:spPr>
        <p:txBody>
          <a:bodyPr numCol="2"/>
          <a:lstStyle/>
          <a:p>
            <a:r>
              <a:rPr lang="zh-CN" altLang="en-US" sz="1900" dirty="0" smtClean="0"/>
              <a:t>鲁大海与四凤之间：</a:t>
            </a:r>
            <a:endParaRPr lang="en-GB" altLang="zh-CN" sz="1900" dirty="0" smtClean="0"/>
          </a:p>
          <a:p>
            <a:r>
              <a:rPr lang="zh-CN" altLang="en-US" sz="1900" dirty="0" smtClean="0"/>
              <a:t>无法弥合的矛盾和差异</a:t>
            </a:r>
            <a:endParaRPr lang="en-GB" altLang="zh-CN" sz="1900" dirty="0" smtClean="0"/>
          </a:p>
          <a:p>
            <a:r>
              <a:rPr lang="zh-CN" altLang="en-US" sz="1900" dirty="0" smtClean="0"/>
              <a:t>人性的自然发展趋势</a:t>
            </a:r>
            <a:endParaRPr lang="en-GB" altLang="zh-CN" sz="1900" dirty="0" smtClean="0"/>
          </a:p>
          <a:p>
            <a:r>
              <a:rPr lang="zh-CN" altLang="en-US" sz="1900" dirty="0" smtClean="0"/>
              <a:t>女性：</a:t>
            </a:r>
            <a:endParaRPr lang="en-GB" altLang="zh-CN" sz="1900" dirty="0" smtClean="0"/>
          </a:p>
          <a:p>
            <a:r>
              <a:rPr lang="zh-CN" altLang="en-US" sz="1900" dirty="0" smtClean="0"/>
              <a:t>再一次选择</a:t>
            </a:r>
            <a:endParaRPr lang="en-GB" altLang="zh-CN" sz="1900" dirty="0" smtClean="0"/>
          </a:p>
          <a:p>
            <a:r>
              <a:rPr lang="zh-CN" altLang="en-US" sz="1900" dirty="0" smtClean="0"/>
              <a:t>价值观念</a:t>
            </a:r>
            <a:endParaRPr lang="en-GB" altLang="zh-CN" sz="1900" dirty="0" smtClean="0"/>
          </a:p>
          <a:p>
            <a:r>
              <a:rPr lang="zh-CN" altLang="en-US" sz="1900" dirty="0" smtClean="0"/>
              <a:t>社会交往中</a:t>
            </a:r>
            <a:endParaRPr lang="en-GB" altLang="zh-CN" sz="1900" dirty="0" smtClean="0"/>
          </a:p>
          <a:p>
            <a:r>
              <a:rPr lang="zh-CN" altLang="en-US" sz="1900" dirty="0" smtClean="0"/>
              <a:t>男性：</a:t>
            </a:r>
            <a:endParaRPr lang="en-GB" altLang="zh-CN" sz="1900" dirty="0" smtClean="0"/>
          </a:p>
          <a:p>
            <a:r>
              <a:rPr lang="zh-CN" altLang="en-US" sz="1900" dirty="0" smtClean="0"/>
              <a:t>不能一次转变</a:t>
            </a:r>
            <a:endParaRPr lang="en-GB" altLang="zh-CN" sz="1900" dirty="0" smtClean="0"/>
          </a:p>
          <a:p>
            <a:endParaRPr lang="en-GB" altLang="zh-CN" sz="1900" dirty="0" smtClean="0"/>
          </a:p>
          <a:p>
            <a:r>
              <a:rPr lang="zh-CN" altLang="en-US" sz="1900" dirty="0" smtClean="0"/>
              <a:t>四凤－</a:t>
            </a:r>
            <a:endParaRPr lang="en-GB" altLang="zh-CN" sz="1900" dirty="0" smtClean="0"/>
          </a:p>
          <a:p>
            <a:r>
              <a:rPr lang="zh-CN" altLang="en-US" sz="1900" dirty="0" smtClean="0"/>
              <a:t>情感上的选择</a:t>
            </a:r>
            <a:endParaRPr lang="en-GB" altLang="zh-CN" sz="1900" dirty="0" smtClean="0"/>
          </a:p>
          <a:p>
            <a:r>
              <a:rPr lang="zh-CN" altLang="en-US" sz="1900" dirty="0" smtClean="0"/>
              <a:t>鲁大海－</a:t>
            </a:r>
            <a:endParaRPr lang="en-GB" altLang="zh-CN" sz="1900" dirty="0" smtClean="0"/>
          </a:p>
          <a:p>
            <a:r>
              <a:rPr lang="zh-CN" altLang="en-US" sz="1900" dirty="0" smtClean="0"/>
              <a:t>承担家庭责任</a:t>
            </a:r>
            <a:endParaRPr lang="en-GB" altLang="zh-CN" sz="1900" dirty="0" smtClean="0"/>
          </a:p>
          <a:p>
            <a:r>
              <a:rPr lang="zh-CN" altLang="en-US" sz="1900" dirty="0" smtClean="0"/>
              <a:t>男性青年的自尊</a:t>
            </a:r>
            <a:endParaRPr lang="en-GB" altLang="zh-CN" sz="1900" dirty="0" smtClean="0"/>
          </a:p>
          <a:p>
            <a:r>
              <a:rPr lang="zh-CN" altLang="en-US" sz="1900" dirty="0" smtClean="0"/>
              <a:t>鲁大海与周冲之间：</a:t>
            </a:r>
            <a:endParaRPr lang="en-GB" altLang="zh-CN" sz="1900" dirty="0" smtClean="0"/>
          </a:p>
          <a:p>
            <a:r>
              <a:rPr lang="zh-CN" altLang="en-US" sz="1900" dirty="0" smtClean="0"/>
              <a:t>周冲－</a:t>
            </a:r>
            <a:endParaRPr lang="en-GB" altLang="zh-CN" sz="1900" dirty="0" smtClean="0"/>
          </a:p>
          <a:p>
            <a:r>
              <a:rPr lang="zh-CN" altLang="en-US" sz="1900" dirty="0" smtClean="0"/>
              <a:t>没有社会偏见</a:t>
            </a:r>
            <a:endParaRPr lang="en-GB" altLang="zh-CN" sz="1900" dirty="0" smtClean="0"/>
          </a:p>
          <a:p>
            <a:r>
              <a:rPr lang="zh-CN" altLang="en-US" sz="1900" dirty="0" smtClean="0"/>
              <a:t>富有爱心</a:t>
            </a:r>
            <a:r>
              <a:rPr lang="en-GB" altLang="zh-CN" sz="1900" dirty="0" smtClean="0"/>
              <a:t>…</a:t>
            </a:r>
          </a:p>
          <a:p>
            <a:r>
              <a:rPr lang="zh-CN" altLang="en-US" sz="1900" dirty="0" smtClean="0"/>
              <a:t>廉价、无力的感情</a:t>
            </a:r>
            <a:endParaRPr lang="en-GB" altLang="zh-CN" sz="1900" dirty="0" smtClean="0"/>
          </a:p>
          <a:p>
            <a:r>
              <a:rPr lang="zh-CN" altLang="en-US" sz="1900" dirty="0" smtClean="0"/>
              <a:t>浪漫主义者</a:t>
            </a:r>
            <a:endParaRPr lang="en-GB" altLang="zh-CN" sz="1900" dirty="0" smtClean="0"/>
          </a:p>
          <a:p>
            <a:r>
              <a:rPr lang="zh-CN" altLang="en-US" sz="1900" dirty="0" smtClean="0"/>
              <a:t>开始向自己的阶级立场转移</a:t>
            </a:r>
            <a:endParaRPr lang="en-GB" altLang="zh-CN" sz="1900" dirty="0" smtClean="0"/>
          </a:p>
          <a:p>
            <a:endParaRPr lang="en-GB" altLang="zh-CN" sz="1900" dirty="0" smtClean="0"/>
          </a:p>
          <a:p>
            <a:r>
              <a:rPr lang="zh-CN" altLang="en-US" sz="1900" dirty="0" smtClean="0"/>
              <a:t>鲁大海－</a:t>
            </a:r>
            <a:endParaRPr lang="en-GB" altLang="zh-CN" sz="1900" dirty="0" smtClean="0"/>
          </a:p>
          <a:p>
            <a:r>
              <a:rPr lang="zh-CN" altLang="en-US" sz="1900" dirty="0" smtClean="0"/>
              <a:t>看不起</a:t>
            </a:r>
            <a:endParaRPr lang="en-GB" altLang="zh-CN" sz="1900" dirty="0" smtClean="0"/>
          </a:p>
          <a:p>
            <a:r>
              <a:rPr lang="zh-CN" altLang="en-US" sz="1900" dirty="0" smtClean="0"/>
              <a:t>现实主义者</a:t>
            </a:r>
            <a:endParaRPr lang="en-GB" altLang="zh-CN" sz="1900" dirty="0" smtClean="0"/>
          </a:p>
          <a:p>
            <a:r>
              <a:rPr lang="zh-CN" altLang="en-US" sz="1900" dirty="0" smtClean="0"/>
              <a:t>“狼崽子”</a:t>
            </a:r>
            <a:endParaRPr lang="en-GB" altLang="zh-CN" sz="1900" dirty="0" smtClean="0"/>
          </a:p>
          <a:p>
            <a:r>
              <a:rPr lang="zh-CN" altLang="en-US" sz="1900" dirty="0" smtClean="0"/>
              <a:t>恫吓</a:t>
            </a:r>
            <a:endParaRPr lang="en-GB" altLang="zh-CN" sz="1900" dirty="0" smtClean="0"/>
          </a:p>
          <a:p>
            <a:endParaRPr lang="en-GB" altLang="zh-CN" sz="1900" dirty="0" smtClean="0"/>
          </a:p>
          <a:p>
            <a:r>
              <a:rPr lang="zh-CN" altLang="en-US" sz="1900" dirty="0" smtClean="0">
                <a:solidFill>
                  <a:srgbClr val="FF0000"/>
                </a:solidFill>
              </a:rPr>
              <a:t>周冲、周萍、周朴园</a:t>
            </a:r>
            <a:endParaRPr lang="en-GB" altLang="zh-CN" sz="1900" dirty="0" smtClean="0">
              <a:solidFill>
                <a:srgbClr val="FF0000"/>
              </a:solidFill>
            </a:endParaRPr>
          </a:p>
          <a:p>
            <a:endParaRPr lang="en-GB" altLang="zh-CN" sz="1900" dirty="0" smtClean="0"/>
          </a:p>
          <a:p>
            <a:endParaRPr lang="en-GB" altLang="zh-CN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0788"/>
            <a:ext cx="8229600" cy="3818572"/>
          </a:xfrm>
        </p:spPr>
        <p:txBody>
          <a:bodyPr/>
          <a:lstStyle/>
          <a:p>
            <a:r>
              <a:rPr lang="zh-CN" altLang="en-US" dirty="0" smtClean="0"/>
              <a:t>曹禺是如何把这段母女戏写得惊心动魄、不同凡响的？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44488"/>
            <a:ext cx="7391400" cy="2146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zh-CN" altLang="en-US" sz="2889" dirty="0" smtClean="0"/>
              <a:t>曹禺是如何把这段母女戏写得惊心动魄、不同凡响的？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8889"/>
            <a:ext cx="8229600" cy="5559778"/>
          </a:xfrm>
        </p:spPr>
        <p:txBody>
          <a:bodyPr numCol="2">
            <a:normAutofit/>
          </a:bodyPr>
          <a:lstStyle/>
          <a:p>
            <a:r>
              <a:rPr lang="zh-CN" altLang="en-US" dirty="0" smtClean="0"/>
              <a:t>不祥的预感</a:t>
            </a:r>
            <a:endParaRPr lang="en-GB" altLang="zh-CN" dirty="0" smtClean="0"/>
          </a:p>
          <a:p>
            <a:r>
              <a:rPr lang="zh-CN" altLang="en-US" dirty="0" smtClean="0"/>
              <a:t>心理战</a:t>
            </a:r>
            <a:endParaRPr lang="en-GB" altLang="zh-CN" dirty="0" smtClean="0"/>
          </a:p>
          <a:p>
            <a:r>
              <a:rPr lang="zh-CN" altLang="en-US" dirty="0" smtClean="0"/>
              <a:t>四凤－</a:t>
            </a:r>
            <a:endParaRPr lang="en-GB" altLang="zh-CN" dirty="0" smtClean="0"/>
          </a:p>
          <a:p>
            <a:r>
              <a:rPr lang="zh-CN" altLang="en-US" dirty="0" smtClean="0"/>
              <a:t>本能</a:t>
            </a:r>
            <a:endParaRPr lang="en-GB" altLang="zh-CN" dirty="0" smtClean="0"/>
          </a:p>
          <a:p>
            <a:r>
              <a:rPr lang="zh-CN" altLang="en-US" dirty="0" smtClean="0"/>
              <a:t>背叛</a:t>
            </a:r>
            <a:endParaRPr lang="en-GB" altLang="zh-CN" dirty="0" smtClean="0"/>
          </a:p>
          <a:p>
            <a:r>
              <a:rPr lang="zh-CN" altLang="en-US" dirty="0" smtClean="0"/>
              <a:t>两难处境</a:t>
            </a:r>
            <a:endParaRPr lang="en-GB" altLang="zh-CN" dirty="0" smtClean="0"/>
          </a:p>
          <a:p>
            <a:r>
              <a:rPr lang="zh-CN" altLang="en-US" dirty="0" smtClean="0"/>
              <a:t>不再</a:t>
            </a:r>
            <a:r>
              <a:rPr lang="en-GB" altLang="zh-CN" dirty="0" smtClean="0"/>
              <a:t>…</a:t>
            </a:r>
            <a:r>
              <a:rPr lang="zh-CN" altLang="en-US" dirty="0" smtClean="0"/>
              <a:t>坦白</a:t>
            </a:r>
            <a:endParaRPr lang="en-GB" altLang="zh-CN" dirty="0" smtClean="0"/>
          </a:p>
          <a:p>
            <a:endParaRPr lang="en-GB" altLang="zh-CN" dirty="0" smtClean="0"/>
          </a:p>
          <a:p>
            <a:endParaRPr lang="en-GB" altLang="zh-CN" dirty="0" smtClean="0"/>
          </a:p>
          <a:p>
            <a:r>
              <a:rPr lang="zh-CN" altLang="en-US" dirty="0" smtClean="0"/>
              <a:t>鲁妈－</a:t>
            </a:r>
            <a:endParaRPr lang="en-GB" altLang="zh-CN" dirty="0" smtClean="0"/>
          </a:p>
          <a:p>
            <a:r>
              <a:rPr lang="zh-CN" altLang="en-US" dirty="0" smtClean="0"/>
              <a:t>无法攻破心理防线</a:t>
            </a:r>
            <a:endParaRPr lang="en-GB" altLang="zh-CN" dirty="0" smtClean="0"/>
          </a:p>
          <a:p>
            <a:r>
              <a:rPr lang="zh-CN" altLang="en-US" dirty="0" smtClean="0"/>
              <a:t>被抛弃后的经验</a:t>
            </a:r>
            <a:endParaRPr lang="en-GB" altLang="zh-CN" dirty="0" smtClean="0"/>
          </a:p>
          <a:p>
            <a:r>
              <a:rPr lang="zh-CN" altLang="en-US" dirty="0" smtClean="0"/>
              <a:t>感情无法沟通</a:t>
            </a:r>
            <a:endParaRPr lang="en-GB" altLang="zh-CN" dirty="0" smtClean="0"/>
          </a:p>
          <a:p>
            <a:r>
              <a:rPr lang="zh-CN" altLang="en-US" dirty="0" smtClean="0"/>
              <a:t>发誓</a:t>
            </a:r>
            <a:endParaRPr lang="en-GB" altLang="zh-CN" dirty="0" smtClean="0"/>
          </a:p>
          <a:p>
            <a:endParaRPr lang="en-GB" altLang="zh-CN" dirty="0" smtClean="0"/>
          </a:p>
          <a:p>
            <a:r>
              <a:rPr lang="zh-CN" altLang="en-US" dirty="0" smtClean="0"/>
              <a:t>推诿</a:t>
            </a:r>
            <a:endParaRPr lang="en-GB" altLang="zh-CN" dirty="0" smtClean="0"/>
          </a:p>
          <a:p>
            <a:r>
              <a:rPr lang="zh-CN" altLang="en-US" dirty="0" smtClean="0"/>
              <a:t>焦灼</a:t>
            </a:r>
            <a:endParaRPr lang="en-GB" altLang="zh-CN" dirty="0" smtClean="0"/>
          </a:p>
          <a:p>
            <a:r>
              <a:rPr lang="zh-CN" altLang="en-US" dirty="0" smtClean="0"/>
              <a:t>痛苦</a:t>
            </a:r>
            <a:endParaRPr lang="en-GB" altLang="zh-CN" dirty="0" smtClean="0"/>
          </a:p>
          <a:p>
            <a:r>
              <a:rPr lang="zh-CN" altLang="en-US" dirty="0" smtClean="0"/>
              <a:t>丝丝入扣</a:t>
            </a:r>
            <a:endParaRPr lang="en-GB" altLang="zh-CN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1533</TotalTime>
  <Words>435</Words>
  <Application>Microsoft Macintosh PowerPoint</Application>
  <PresentationFormat>On-screen Show (4:3)</PresentationFormat>
  <Paragraphs>142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Apex</vt:lpstr>
      <vt:lpstr>《雷雨》第三幕</vt:lpstr>
      <vt:lpstr>Slide 2</vt:lpstr>
      <vt:lpstr>曹禺对屋外景象和屋内景象描写的作用是什么？ </vt:lpstr>
      <vt:lpstr>Slide 4</vt:lpstr>
      <vt:lpstr>“每个人的心情都是烦恶的？” 请说明每个人烦恶的不同原因？ </vt:lpstr>
      <vt:lpstr>Slide 6</vt:lpstr>
      <vt:lpstr>试析鲁大海与四凤之间的差异和矛盾。 试析鲁大海与周冲之间的差异和矛盾。 </vt:lpstr>
      <vt:lpstr>Slide 8</vt:lpstr>
      <vt:lpstr>曹禺是如何把这段母女戏写得惊心动魄、不同凡响的？ </vt:lpstr>
      <vt:lpstr>Slide 10</vt:lpstr>
      <vt:lpstr>鲁贵在这幕中只说了一两句话，随机下场，是不必要的吗？如何理解曹禺设置这一出场的用意？ </vt:lpstr>
      <vt:lpstr>Slide 12</vt:lpstr>
      <vt:lpstr>试通过矛盾冲突来分析整个第三幕的戏剧节奏？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《雷雨》第三幕</dc:title>
  <dc:creator>Client Admin</dc:creator>
  <cp:lastModifiedBy>Client Admin</cp:lastModifiedBy>
  <cp:revision>4</cp:revision>
  <dcterms:created xsi:type="dcterms:W3CDTF">2012-03-27T02:51:39Z</dcterms:created>
  <dcterms:modified xsi:type="dcterms:W3CDTF">2012-03-28T01:38:37Z</dcterms:modified>
</cp:coreProperties>
</file>